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mallbusiness.chron.com/key-costs-benefits-marketing-research-26311.html" TargetMode="External"/><Relationship Id="rId3" Type="http://schemas.openxmlformats.org/officeDocument/2006/relationships/hyperlink" Target="https://www.quora.com/Who-are-the-best-agencies-in-the-Bay-Area-for-doing-user-experience-audits-on-an-existing-website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11345d327_1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11345d32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11345d327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11345d327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11345d327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11345d327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11345d327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11345d327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https://smallbusiness.chron.com/key-costs-benefits-marketing-research-26311.html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https://www.quora.com/Who-are-the-best-agencies-in-the-Bay-Area-for-doing-user-experience-audits-on-an-existing-website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ffb5629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ffb5629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ffb56292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ffb56292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11345d327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11345d327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statista.com/statistics/242477/global-revenue-of-market-research-companie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4.png"/><Relationship Id="rId6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FFFF"/>
                </a:solidFill>
                <a:latin typeface="Impact"/>
                <a:ea typeface="Impact"/>
                <a:cs typeface="Impact"/>
                <a:sym typeface="Impact"/>
              </a:rPr>
              <a:t>Chain Research </a:t>
            </a:r>
            <a:endParaRPr b="1" sz="4800">
              <a:solidFill>
                <a:srgbClr val="4A86E8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/>
              <a:t>Consumer</a:t>
            </a:r>
            <a:r>
              <a:rPr b="1" lang="en" sz="4800"/>
              <a:t> </a:t>
            </a:r>
            <a:r>
              <a:rPr i="1" lang="en" sz="3000"/>
              <a:t>Research &amp; Surveys made more  </a:t>
            </a:r>
            <a:r>
              <a:rPr i="1" lang="en" sz="3000">
                <a:solidFill>
                  <a:srgbClr val="00FFFF"/>
                </a:solidFill>
              </a:rPr>
              <a:t>Trustable</a:t>
            </a:r>
            <a:r>
              <a:rPr i="1" lang="en" sz="3000"/>
              <a:t> and </a:t>
            </a:r>
            <a:r>
              <a:rPr i="1" lang="en" sz="3000">
                <a:solidFill>
                  <a:srgbClr val="00FFFF"/>
                </a:solidFill>
              </a:rPr>
              <a:t>Secure</a:t>
            </a:r>
            <a:endParaRPr i="1" sz="30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 i="1" sz="1400"/>
          </a:p>
          <a:p>
            <a:pPr indent="0" lvl="0" marL="0" rtl="0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n" sz="1600"/>
              <a:t>Permissioned Blockchain</a:t>
            </a:r>
            <a:endParaRPr i="1" sz="1600"/>
          </a:p>
        </p:txBody>
      </p:sp>
      <p:sp>
        <p:nvSpPr>
          <p:cNvPr id="165" name="Google Shape;165;p22"/>
          <p:cNvSpPr/>
          <p:nvPr/>
        </p:nvSpPr>
        <p:spPr>
          <a:xfrm>
            <a:off x="1873575" y="2743625"/>
            <a:ext cx="917700" cy="917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FF00"/>
                </a:solidFill>
              </a:rPr>
              <a:t>Agency</a:t>
            </a:r>
            <a:endParaRPr sz="1000">
              <a:solidFill>
                <a:srgbClr val="00FF00"/>
              </a:solidFill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1739475" y="3889925"/>
            <a:ext cx="1185900" cy="99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FF00"/>
                </a:solidFill>
              </a:rPr>
              <a:t>Company</a:t>
            </a:r>
            <a:endParaRPr sz="1000">
              <a:solidFill>
                <a:srgbClr val="00FF00"/>
              </a:solidFill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1844600" y="1750125"/>
            <a:ext cx="917700" cy="917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FF00"/>
                </a:solidFill>
              </a:rPr>
              <a:t>User</a:t>
            </a:r>
            <a:endParaRPr sz="1000">
              <a:solidFill>
                <a:srgbClr val="00FF00"/>
              </a:solidFill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3604275" y="2017725"/>
            <a:ext cx="3537350" cy="2217525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rgbClr val="7373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3912200" y="2284950"/>
            <a:ext cx="917700" cy="1548775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Ledger</a:t>
            </a:r>
            <a:endParaRPr sz="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+</a:t>
            </a:r>
            <a:endParaRPr sz="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chaincode</a:t>
            </a:r>
            <a:endParaRPr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" name="Google Shape;170;p22"/>
          <p:cNvCxnSpPr>
            <a:stCxn id="167" idx="6"/>
            <a:endCxn id="168" idx="1"/>
          </p:cNvCxnSpPr>
          <p:nvPr/>
        </p:nvCxnSpPr>
        <p:spPr>
          <a:xfrm>
            <a:off x="2762300" y="2208975"/>
            <a:ext cx="842100" cy="9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2"/>
          <p:cNvCxnSpPr/>
          <p:nvPr/>
        </p:nvCxnSpPr>
        <p:spPr>
          <a:xfrm flipH="1" rot="10800000">
            <a:off x="2791275" y="3164375"/>
            <a:ext cx="813000" cy="3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2"/>
          <p:cNvCxnSpPr>
            <a:stCxn id="166" idx="6"/>
            <a:endCxn id="168" idx="1"/>
          </p:cNvCxnSpPr>
          <p:nvPr/>
        </p:nvCxnSpPr>
        <p:spPr>
          <a:xfrm flipH="1" rot="10800000">
            <a:off x="2925375" y="3126425"/>
            <a:ext cx="678900" cy="126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2"/>
          <p:cNvSpPr txBox="1"/>
          <p:nvPr/>
        </p:nvSpPr>
        <p:spPr>
          <a:xfrm>
            <a:off x="4445600" y="3889925"/>
            <a:ext cx="2961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Permissioned Blockchain</a:t>
            </a: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2706450" y="3240475"/>
            <a:ext cx="745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Full access</a:t>
            </a:r>
            <a:endParaRPr sz="800"/>
          </a:p>
        </p:txBody>
      </p:sp>
      <p:sp>
        <p:nvSpPr>
          <p:cNvPr id="175" name="Google Shape;175;p22"/>
          <p:cNvSpPr txBox="1"/>
          <p:nvPr/>
        </p:nvSpPr>
        <p:spPr>
          <a:xfrm>
            <a:off x="2935050" y="3828925"/>
            <a:ext cx="7458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Full access</a:t>
            </a:r>
            <a:endParaRPr sz="800"/>
          </a:p>
        </p:txBody>
      </p:sp>
      <p:sp>
        <p:nvSpPr>
          <p:cNvPr id="176" name="Google Shape;176;p22"/>
          <p:cNvSpPr txBox="1"/>
          <p:nvPr/>
        </p:nvSpPr>
        <p:spPr>
          <a:xfrm>
            <a:off x="2930751" y="1917125"/>
            <a:ext cx="8130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Hashed Identity- </a:t>
            </a:r>
            <a:r>
              <a:rPr b="1" lang="en" sz="800">
                <a:solidFill>
                  <a:srgbClr val="0000FF"/>
                </a:solidFill>
              </a:rPr>
              <a:t>BASE</a:t>
            </a:r>
            <a:endParaRPr b="1" sz="800">
              <a:solidFill>
                <a:srgbClr val="0000FF"/>
              </a:solidFill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4914100" y="2284950"/>
            <a:ext cx="917700" cy="1548775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Ledger</a:t>
            </a:r>
            <a:endParaRPr sz="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+</a:t>
            </a:r>
            <a:endParaRPr sz="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chaincode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5979800" y="2284950"/>
            <a:ext cx="917700" cy="1548775"/>
          </a:xfrm>
          <a:prstGeom prst="flowChartProcess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Ledger</a:t>
            </a:r>
            <a:endParaRPr sz="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+</a:t>
            </a:r>
            <a:endParaRPr sz="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chaincode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API					                                                                 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Hyperledger Fabric										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Hyperledger Composer &amp; Playground					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Chaincode in Java Script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Angular UI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Why do companies conduct surveys and research ?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Identify potential new customers.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Understand your current customers.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Prepare for possible business expansion.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Identify new business opportunities.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333333"/>
                </a:solidFill>
              </a:rPr>
              <a:t>Test your hypotheses before building a product.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Hard to detect fake users.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User can do fraudulent and duplicate submissions.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Not much incentives to the surveyee.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Surveyor can manipulate the data.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Hard to reach true end users for the user research.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Landscape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303400" y="1862275"/>
            <a:ext cx="8474400" cy="30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solidFill>
                  <a:srgbClr val="222222"/>
                </a:solidFill>
                <a:highlight>
                  <a:srgbClr val="FFFFFF"/>
                </a:highlight>
              </a:rPr>
              <a:t>eMail surveys cost around $5,000 - $7,000.</a:t>
            </a:r>
            <a:endParaRPr sz="2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Char char="●"/>
            </a:pPr>
            <a:r>
              <a:rPr lang="en" sz="2200">
                <a:solidFill>
                  <a:srgbClr val="222222"/>
                </a:solidFill>
                <a:highlight>
                  <a:srgbClr val="FFFFFF"/>
                </a:highlight>
              </a:rPr>
              <a:t>Cost for 200 phone surveys is around $5,000-$15,000.</a:t>
            </a:r>
            <a:endParaRPr sz="2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Char char="●"/>
            </a:pPr>
            <a:r>
              <a:rPr lang="en" sz="2200">
                <a:solidFill>
                  <a:srgbClr val="333333"/>
                </a:solidFill>
              </a:rPr>
              <a:t>$40 to </a:t>
            </a:r>
            <a:r>
              <a:rPr lang="en" sz="2200">
                <a:solidFill>
                  <a:srgbClr val="333333"/>
                </a:solidFill>
              </a:rPr>
              <a:t>$100 for 15 min video </a:t>
            </a:r>
            <a:endParaRPr sz="2200">
              <a:solidFill>
                <a:srgbClr val="333333"/>
              </a:solidFill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The global </a:t>
            </a:r>
            <a:r>
              <a:rPr lang="en" sz="2400" u="sng">
                <a:latin typeface="Roboto"/>
                <a:ea typeface="Roboto"/>
                <a:cs typeface="Roboto"/>
                <a:sym typeface="Roboto"/>
                <a:hlinkClick r:id="rId3"/>
              </a:rPr>
              <a:t>revenue of the market research industry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exceeded 44 billion U.S. dollars in 2015.</a:t>
            </a:r>
            <a:endParaRPr sz="2200">
              <a:solidFill>
                <a:srgbClr val="333333"/>
              </a:solidFill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33333"/>
                </a:solidFill>
              </a:rPr>
              <a:t>Organizations have to helplessly trust the </a:t>
            </a:r>
            <a:r>
              <a:rPr i="1" lang="en" sz="2200">
                <a:solidFill>
                  <a:srgbClr val="333333"/>
                </a:solidFill>
              </a:rPr>
              <a:t>Marketing-Research Agencies</a:t>
            </a:r>
            <a:r>
              <a:rPr lang="en" sz="2200">
                <a:solidFill>
                  <a:srgbClr val="333333"/>
                </a:solidFill>
              </a:rPr>
              <a:t> with inadequate Authenticity, inspite of spending so much.</a:t>
            </a:r>
            <a:endParaRPr sz="22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91" name="Google Shape;91;p17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Chain Research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The Solution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93" name="Google Shape;93;p17"/>
          <p:cNvSpPr txBox="1"/>
          <p:nvPr>
            <p:ph idx="2" type="body"/>
          </p:nvPr>
        </p:nvSpPr>
        <p:spPr>
          <a:xfrm>
            <a:off x="48633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novel way of doing market and user research. Keeping user and org. data on blockchain.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cxnSp>
        <p:nvCxnSpPr>
          <p:cNvPr id="99" name="Google Shape;99;p18"/>
          <p:cNvCxnSpPr/>
          <p:nvPr/>
        </p:nvCxnSpPr>
        <p:spPr>
          <a:xfrm>
            <a:off x="929038" y="22031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8"/>
          <p:cNvSpPr txBox="1"/>
          <p:nvPr>
            <p:ph type="title"/>
          </p:nvPr>
        </p:nvSpPr>
        <p:spPr>
          <a:xfrm>
            <a:off x="976112" y="20798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976112" y="2369913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Ask for Mkt. Research or UX Research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02" name="Google Shape;102;p18"/>
          <p:cNvCxnSpPr/>
          <p:nvPr/>
        </p:nvCxnSpPr>
        <p:spPr>
          <a:xfrm>
            <a:off x="3471938" y="2126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8"/>
          <p:cNvSpPr txBox="1"/>
          <p:nvPr>
            <p:ph type="title"/>
          </p:nvPr>
        </p:nvSpPr>
        <p:spPr>
          <a:xfrm>
            <a:off x="3519012" y="20124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519012" y="230250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SME prepares </a:t>
            </a:r>
            <a:r>
              <a:rPr lang="en" sz="1200">
                <a:solidFill>
                  <a:schemeClr val="dk2"/>
                </a:solidFill>
              </a:rPr>
              <a:t>questionnaire, </a:t>
            </a:r>
            <a:endParaRPr sz="1200">
              <a:solidFill>
                <a:schemeClr val="dk2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05" name="Google Shape;105;p18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8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XX rCoin in Escrow to accept q</a:t>
            </a:r>
            <a:r>
              <a:rPr lang="en" sz="1200">
                <a:solidFill>
                  <a:schemeClr val="dk2"/>
                </a:solidFill>
              </a:rPr>
              <a:t>uestionnaire</a:t>
            </a:r>
            <a:r>
              <a:rPr lang="en" sz="1200">
                <a:solidFill>
                  <a:schemeClr val="dk2"/>
                </a:solidFill>
              </a:rPr>
              <a:t>  in BlockChain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08" name="Google Shape;108;p18"/>
          <p:cNvGrpSpPr/>
          <p:nvPr/>
        </p:nvGrpSpPr>
        <p:grpSpPr>
          <a:xfrm>
            <a:off x="929030" y="3675557"/>
            <a:ext cx="5472900" cy="608700"/>
            <a:chOff x="929030" y="3675557"/>
            <a:chExt cx="5472900" cy="608700"/>
          </a:xfrm>
        </p:grpSpPr>
        <p:cxnSp>
          <p:nvCxnSpPr>
            <p:cNvPr id="109" name="Google Shape;109;p18"/>
            <p:cNvCxnSpPr>
              <a:stCxn id="110" idx="6"/>
              <a:endCxn id="111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10" name="Google Shape;110;p18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8"/>
          <p:cNvSpPr/>
          <p:nvPr/>
        </p:nvSpPr>
        <p:spPr>
          <a:xfrm>
            <a:off x="610739" y="3219673"/>
            <a:ext cx="1520400" cy="152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Orgs/ Mkt. Research </a:t>
            </a:r>
            <a:r>
              <a:rPr lang="en"/>
              <a:t>Agencies</a:t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3353939" y="3219673"/>
            <a:ext cx="1520400" cy="152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Mkt Research / Chain Research</a:t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6393075" y="3431300"/>
            <a:ext cx="1520400" cy="1097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 Research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cxnSp>
        <p:nvCxnSpPr>
          <p:cNvPr id="120" name="Google Shape;120;p19"/>
          <p:cNvCxnSpPr/>
          <p:nvPr/>
        </p:nvCxnSpPr>
        <p:spPr>
          <a:xfrm>
            <a:off x="929038" y="22031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19"/>
          <p:cNvSpPr txBox="1"/>
          <p:nvPr>
            <p:ph type="title"/>
          </p:nvPr>
        </p:nvSpPr>
        <p:spPr>
          <a:xfrm>
            <a:off x="976112" y="20798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4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976112" y="2369913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Coin Research DApp BASE authentication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3" name="Google Shape;123;p19"/>
          <p:cNvCxnSpPr/>
          <p:nvPr/>
        </p:nvCxnSpPr>
        <p:spPr>
          <a:xfrm>
            <a:off x="3471938" y="2126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9"/>
          <p:cNvSpPr txBox="1"/>
          <p:nvPr>
            <p:ph type="title"/>
          </p:nvPr>
        </p:nvSpPr>
        <p:spPr>
          <a:xfrm>
            <a:off x="3519012" y="20124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5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3519000" y="2302499"/>
            <a:ext cx="1814100" cy="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User get XX coin to response to survey. Full control of what they share</a:t>
            </a:r>
            <a:endParaRPr sz="1200">
              <a:solidFill>
                <a:schemeClr val="dk2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6" name="Google Shape;126;p19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9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6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6504625" y="2219976"/>
            <a:ext cx="1814100" cy="7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Results submitted to the Corporate. Escrow Coin Released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29" name="Google Shape;129;p19"/>
          <p:cNvGrpSpPr/>
          <p:nvPr/>
        </p:nvGrpSpPr>
        <p:grpSpPr>
          <a:xfrm>
            <a:off x="929030" y="3675557"/>
            <a:ext cx="5472900" cy="608700"/>
            <a:chOff x="929030" y="3675557"/>
            <a:chExt cx="5472900" cy="608700"/>
          </a:xfrm>
        </p:grpSpPr>
        <p:cxnSp>
          <p:nvCxnSpPr>
            <p:cNvPr id="130" name="Google Shape;130;p19"/>
            <p:cNvCxnSpPr>
              <a:stCxn id="131" idx="6"/>
              <a:endCxn id="132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31" name="Google Shape;131;p19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19"/>
          <p:cNvSpPr/>
          <p:nvPr/>
        </p:nvSpPr>
        <p:spPr>
          <a:xfrm>
            <a:off x="610739" y="3219673"/>
            <a:ext cx="1520400" cy="152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Coin Research Dapp</a:t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6393075" y="3431300"/>
            <a:ext cx="1520400" cy="1097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Corporate/org</a:t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3497483" y="3431305"/>
            <a:ext cx="1097100" cy="1097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User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blockchain ?</a:t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4A4A4A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Transactions are verified.</a:t>
            </a:r>
            <a:endParaRPr sz="2400">
              <a:solidFill>
                <a:srgbClr val="4A4A4A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Transparency and trust.</a:t>
            </a:r>
            <a:endParaRPr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Data submitted by user is Immutable so surveyer can’t manipulate data.</a:t>
            </a:r>
            <a:endParaRPr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Easy to incentivize end users.</a:t>
            </a:r>
            <a:endParaRPr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Highly secure.</a:t>
            </a:r>
            <a:endParaRPr sz="2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Transactions are easily traceable.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pic>
        <p:nvPicPr>
          <p:cNvPr id="148" name="Google Shape;148;p21"/>
          <p:cNvPicPr preferRelativeResize="0"/>
          <p:nvPr/>
        </p:nvPicPr>
        <p:blipFill rotWithShape="1">
          <a:blip r:embed="rId3">
            <a:alphaModFix/>
          </a:blip>
          <a:srcRect b="16666" l="0" r="0" t="16666"/>
          <a:stretch/>
        </p:blipFill>
        <p:spPr>
          <a:xfrm>
            <a:off x="420725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 rotWithShape="1">
          <a:blip r:embed="rId4">
            <a:alphaModFix/>
          </a:blip>
          <a:srcRect b="0" l="16644" r="16644" t="0"/>
          <a:stretch/>
        </p:blipFill>
        <p:spPr>
          <a:xfrm>
            <a:off x="2638668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 rotWithShape="1">
          <a:blip r:embed="rId5">
            <a:alphaModFix/>
          </a:blip>
          <a:srcRect b="0" l="8961" r="8970" t="0"/>
          <a:stretch/>
        </p:blipFill>
        <p:spPr>
          <a:xfrm>
            <a:off x="4856629" y="1363008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>
            <p:ph idx="4294967295" type="title"/>
          </p:nvPr>
        </p:nvSpPr>
        <p:spPr>
          <a:xfrm>
            <a:off x="231725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Vikas Singh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2" name="Google Shape;152;p21"/>
          <p:cNvSpPr txBox="1"/>
          <p:nvPr>
            <p:ph idx="4294967295" type="body"/>
          </p:nvPr>
        </p:nvSpPr>
        <p:spPr>
          <a:xfrm>
            <a:off x="231725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Software Engineer Blockchain enthusiast 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53" name="Google Shape;153;p21"/>
          <p:cNvSpPr txBox="1"/>
          <p:nvPr>
            <p:ph idx="4294967295" type="title"/>
          </p:nvPr>
        </p:nvSpPr>
        <p:spPr>
          <a:xfrm>
            <a:off x="2449668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Jagadish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4" name="Google Shape;154;p21"/>
          <p:cNvSpPr txBox="1"/>
          <p:nvPr>
            <p:ph idx="4294967295" type="title"/>
          </p:nvPr>
        </p:nvSpPr>
        <p:spPr>
          <a:xfrm>
            <a:off x="4667629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Gaurav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5" name="Google Shape;155;p21"/>
          <p:cNvSpPr txBox="1"/>
          <p:nvPr>
            <p:ph idx="4294967295" type="body"/>
          </p:nvPr>
        </p:nvSpPr>
        <p:spPr>
          <a:xfrm>
            <a:off x="2449668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Software Engineer      Expert in consumer products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56" name="Google Shape;156;p21"/>
          <p:cNvSpPr txBox="1"/>
          <p:nvPr>
            <p:ph idx="4294967295" type="body"/>
          </p:nvPr>
        </p:nvSpPr>
        <p:spPr>
          <a:xfrm>
            <a:off x="4667629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Engineer@Google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Grad student@Stanford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Blockchain enthusiast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57" name="Google Shape;157;p21"/>
          <p:cNvSpPr txBox="1"/>
          <p:nvPr>
            <p:ph idx="4294967295" type="title"/>
          </p:nvPr>
        </p:nvSpPr>
        <p:spPr>
          <a:xfrm>
            <a:off x="6885590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Jay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8" name="Google Shape;158;p21"/>
          <p:cNvSpPr txBox="1"/>
          <p:nvPr>
            <p:ph idx="4294967295" type="body"/>
          </p:nvPr>
        </p:nvSpPr>
        <p:spPr>
          <a:xfrm>
            <a:off x="6885590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Blockchain Consultant with Datascience &amp; AI background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59" name="Google Shape;159;p21"/>
          <p:cNvPicPr preferRelativeResize="0"/>
          <p:nvPr/>
        </p:nvPicPr>
        <p:blipFill rotWithShape="1">
          <a:blip r:embed="rId6">
            <a:alphaModFix/>
          </a:blip>
          <a:srcRect b="12495" l="0" r="0" t="12502"/>
          <a:stretch/>
        </p:blipFill>
        <p:spPr>
          <a:xfrm>
            <a:off x="6885574" y="1188723"/>
            <a:ext cx="2069400" cy="2069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